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96a0c95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96a0c95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582d5b13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582d5b13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dc9826db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cdc9826db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582d5b13b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e582d5b13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582d5b13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582d5b13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582d5b13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e582d5b13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dc9826db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cdc9826db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dc9826db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cdc9826db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dc9826db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cdc9826db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dc9826db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cdc9826db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9b4013848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9b4013848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dc9826db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dc9826db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ed0fdf1722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ed0fdf172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d0fdf17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d0fdf17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ed0fdf17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ed0fdf17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dc9826db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dc9826db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d0fdf1722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d0fdf1722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dc9826db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cdc9826db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582d5b1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e582d5b1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5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14.jpg"/><Relationship Id="rId6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image" Target="../media/image22.jpg"/><Relationship Id="rId6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www.mickovani.cz" TargetMode="External"/><Relationship Id="rId5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uvodni-sl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" y="0"/>
            <a:ext cx="91291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DMO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CMP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neurologické skoliózy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výhřezy disků, kořenové syndromy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parézy (periferní, n. facialis, n. peroneus)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plegie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neuralgie (n.trigeminu, n.pudendalis)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neuropatie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míšní léze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poruchy mluvení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420"/>
              <a:t>Rehabilitace neurologických pacientů</a:t>
            </a:r>
            <a:endParaRPr b="1" sz="2420"/>
          </a:p>
        </p:txBody>
      </p:sp>
      <p:pic>
        <p:nvPicPr>
          <p:cNvPr id="131" name="Google Shape;131;p22" title="IMG_20240719_123822.jpg"/>
          <p:cNvPicPr preferRelativeResize="0"/>
          <p:nvPr/>
        </p:nvPicPr>
        <p:blipFill rotWithShape="1">
          <a:blip r:embed="rId4">
            <a:alphaModFix/>
          </a:blip>
          <a:srcRect b="15489" l="23440" r="24286" t="8546"/>
          <a:stretch/>
        </p:blipFill>
        <p:spPr>
          <a:xfrm>
            <a:off x="5159827" y="1071601"/>
            <a:ext cx="2756874" cy="18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 title="DSC_0212.JPG"/>
          <p:cNvPicPr preferRelativeResize="0"/>
          <p:nvPr/>
        </p:nvPicPr>
        <p:blipFill rotWithShape="1">
          <a:blip r:embed="rId5">
            <a:alphaModFix/>
          </a:blip>
          <a:srcRect b="5393" l="26261" r="11062" t="22410"/>
          <a:stretch/>
        </p:blipFill>
        <p:spPr>
          <a:xfrm rot="-968982">
            <a:off x="5776687" y="2688673"/>
            <a:ext cx="2587152" cy="198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50055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M9 vložíme do dlaně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M7 vykoulíme od zápěstí směrem ke konečkům prstů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M9 pod špičku prstu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M7 vykoulíme od distálního článku prstu směrem k zápěstí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cs" sz="2400"/>
              <a:t>Flexe a extenze prstů</a:t>
            </a:r>
            <a:endParaRPr sz="3500"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188" y="921250"/>
            <a:ext cx="25622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5788" y="2868650"/>
            <a:ext cx="23336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50055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M9  nebo M7 koulíme ve směru podle požadovaného účinku (facilitace/inhibice/antiedematózní efekt)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druhým míčkem můžeme udělat oporu</a:t>
            </a:r>
            <a:br>
              <a:rPr lang="cs" sz="1900">
                <a:solidFill>
                  <a:schemeClr val="dk1"/>
                </a:solidFill>
              </a:rPr>
            </a:br>
            <a:r>
              <a:rPr lang="cs" sz="1900">
                <a:solidFill>
                  <a:schemeClr val="dk1"/>
                </a:solidFill>
              </a:rPr>
              <a:t>z druhé strany předloktí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ošetříme flexory i extenzory předloktí, ev. radiální skupinu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cs" sz="2400"/>
              <a:t>Předloktí</a:t>
            </a:r>
            <a:endParaRPr sz="3500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86427">
            <a:off x="6269400" y="2783175"/>
            <a:ext cx="20764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216276">
            <a:off x="5324287" y="833525"/>
            <a:ext cx="23336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1152475"/>
            <a:ext cx="50055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M9  nebo M7 koulíme ve směru podle požadovaného účinku (facilitace/inhibice/antiedematózní efekt)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druhým míčkem můžeme udělat oporu</a:t>
            </a:r>
            <a:br>
              <a:rPr lang="cs" sz="1900">
                <a:solidFill>
                  <a:schemeClr val="dk1"/>
                </a:solidFill>
              </a:rPr>
            </a:br>
            <a:r>
              <a:rPr lang="cs" sz="1900">
                <a:solidFill>
                  <a:schemeClr val="dk1"/>
                </a:solidFill>
              </a:rPr>
              <a:t>z druhé strany paže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ošetříme flexory i extenzory paže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cs" sz="2400"/>
              <a:t>Paže</a:t>
            </a:r>
            <a:endParaRPr sz="3500"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326525" y="2113788"/>
            <a:ext cx="33909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9150" y="2350450"/>
            <a:ext cx="234315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311700" y="1152475"/>
            <a:ext cx="47721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M9 nebo M7 vyk</a:t>
            </a:r>
            <a:r>
              <a:rPr lang="cs" sz="1900">
                <a:solidFill>
                  <a:schemeClr val="dk1"/>
                </a:solidFill>
              </a:rPr>
              <a:t>oulíme ve směru podle požadovaného účinku (facilitace/inhibice/centrace/antiedematózní efekt)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oblast lopatky a mm. pectorales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M7 můžeme vložit do podpaží (facilitace - centrace RK, normotonus + HCD kontralaterálně)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cs" sz="2400"/>
              <a:t>Horní hrudní apertura</a:t>
            </a:r>
            <a:endParaRPr sz="3500"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87735">
            <a:off x="5163000" y="831088"/>
            <a:ext cx="262890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741000" y="2399138"/>
            <a:ext cx="337185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1152475"/>
            <a:ext cx="557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7600">
                <a:solidFill>
                  <a:schemeClr val="dk1"/>
                </a:solidFill>
              </a:rPr>
              <a:t>Kurzy Míčkování</a:t>
            </a:r>
            <a:endParaRPr b="1"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600">
                <a:solidFill>
                  <a:schemeClr val="dk1"/>
                </a:solidFill>
              </a:rPr>
              <a:t>• praktické kurzy vedené krok za krokem</a:t>
            </a:r>
            <a:br>
              <a:rPr lang="cs" sz="7600">
                <a:solidFill>
                  <a:schemeClr val="dk1"/>
                </a:solidFill>
              </a:rPr>
            </a:br>
            <a:r>
              <a:rPr lang="cs" sz="7600">
                <a:solidFill>
                  <a:schemeClr val="dk1"/>
                </a:solidFill>
              </a:rPr>
              <a:t>• naučíte se kompletní sestavy a správnou techniku</a:t>
            </a:r>
            <a:br>
              <a:rPr lang="cs" sz="7600">
                <a:solidFill>
                  <a:schemeClr val="dk1"/>
                </a:solidFill>
              </a:rPr>
            </a:br>
            <a:r>
              <a:rPr lang="cs" sz="7600">
                <a:solidFill>
                  <a:schemeClr val="dk1"/>
                </a:solidFill>
              </a:rPr>
              <a:t>• vhodné pro rodiče, terapeuty i veřejnost</a:t>
            </a:r>
            <a:endParaRPr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600">
                <a:solidFill>
                  <a:schemeClr val="dk1"/>
                </a:solidFill>
              </a:rPr>
              <a:t>👉 aktuální termíny kurzů najdete na webu</a:t>
            </a:r>
            <a:endParaRPr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7600">
                <a:solidFill>
                  <a:schemeClr val="dk1"/>
                </a:solidFill>
              </a:rPr>
              <a:t>maserkamirka.cz</a:t>
            </a:r>
            <a:endParaRPr b="1"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cs" sz="2400"/>
              <a:t>Chcete jít v Míčkování více do hloubky?</a:t>
            </a:r>
            <a:endParaRPr sz="2400"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33910">
            <a:off x="5468833" y="1414851"/>
            <a:ext cx="3337060" cy="143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2080">
            <a:off x="5669025" y="2901550"/>
            <a:ext cx="2744126" cy="133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11700" y="1152475"/>
            <a:ext cx="557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cs" sz="7600">
                <a:solidFill>
                  <a:schemeClr val="dk1"/>
                </a:solidFill>
              </a:rPr>
              <a:t>Zůstaňme ve spojení</a:t>
            </a:r>
            <a:endParaRPr b="1"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600">
                <a:solidFill>
                  <a:schemeClr val="dk1"/>
                </a:solidFill>
              </a:rPr>
              <a:t>Pokud vás téma zaujalo, můžete mě sledovat i dál.</a:t>
            </a:r>
            <a:endParaRPr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600">
                <a:solidFill>
                  <a:schemeClr val="dk1"/>
                </a:solidFill>
              </a:rPr>
              <a:t>• </a:t>
            </a:r>
            <a:r>
              <a:rPr b="1" lang="cs" sz="7600">
                <a:solidFill>
                  <a:schemeClr val="dk1"/>
                </a:solidFill>
              </a:rPr>
              <a:t>Instagram</a:t>
            </a:r>
            <a:r>
              <a:rPr lang="cs" sz="7600">
                <a:solidFill>
                  <a:schemeClr val="dk1"/>
                </a:solidFill>
              </a:rPr>
              <a:t> – ukázky technik a tipy z praxe</a:t>
            </a:r>
            <a:br>
              <a:rPr lang="cs" sz="7600">
                <a:solidFill>
                  <a:schemeClr val="dk1"/>
                </a:solidFill>
              </a:rPr>
            </a:br>
            <a:r>
              <a:rPr lang="cs" sz="7600">
                <a:solidFill>
                  <a:schemeClr val="dk1"/>
                </a:solidFill>
              </a:rPr>
              <a:t>• </a:t>
            </a:r>
            <a:r>
              <a:rPr b="1" lang="cs" sz="7600">
                <a:solidFill>
                  <a:schemeClr val="dk1"/>
                </a:solidFill>
              </a:rPr>
              <a:t>Facebook</a:t>
            </a:r>
            <a:r>
              <a:rPr lang="cs" sz="7600">
                <a:solidFill>
                  <a:schemeClr val="dk1"/>
                </a:solidFill>
              </a:rPr>
              <a:t> – informace o kurzech a novinkách</a:t>
            </a:r>
            <a:br>
              <a:rPr lang="cs" sz="7600">
                <a:solidFill>
                  <a:schemeClr val="dk1"/>
                </a:solidFill>
              </a:rPr>
            </a:br>
            <a:r>
              <a:rPr lang="cs" sz="7600">
                <a:solidFill>
                  <a:schemeClr val="dk1"/>
                </a:solidFill>
              </a:rPr>
              <a:t>• </a:t>
            </a:r>
            <a:r>
              <a:rPr b="1" lang="cs" sz="7600">
                <a:solidFill>
                  <a:schemeClr val="dk1"/>
                </a:solidFill>
              </a:rPr>
              <a:t>Web</a:t>
            </a:r>
            <a:r>
              <a:rPr lang="cs" sz="7600">
                <a:solidFill>
                  <a:schemeClr val="dk1"/>
                </a:solidFill>
              </a:rPr>
              <a:t> – články, kurzy a další materiály</a:t>
            </a:r>
            <a:endParaRPr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600">
                <a:solidFill>
                  <a:schemeClr val="dk1"/>
                </a:solidFill>
              </a:rPr>
              <a:t>👉 </a:t>
            </a:r>
            <a:r>
              <a:rPr b="1" lang="cs" sz="7600">
                <a:solidFill>
                  <a:schemeClr val="dk1"/>
                </a:solidFill>
              </a:rPr>
              <a:t>maserkamirka.cz</a:t>
            </a:r>
            <a:endParaRPr b="1"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74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cs" sz="2400"/>
              <a:t>Zůstaňme ve spojení</a:t>
            </a:r>
            <a:endParaRPr sz="2400"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4">
            <a:alphaModFix/>
          </a:blip>
          <a:srcRect b="0" l="8164" r="0" t="0"/>
          <a:stretch/>
        </p:blipFill>
        <p:spPr>
          <a:xfrm rot="675101">
            <a:off x="5390022" y="682846"/>
            <a:ext cx="3046836" cy="126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5">
            <a:alphaModFix/>
          </a:blip>
          <a:srcRect b="0" l="3973" r="762" t="0"/>
          <a:stretch/>
        </p:blipFill>
        <p:spPr>
          <a:xfrm rot="-660481">
            <a:off x="5514110" y="1813414"/>
            <a:ext cx="3055328" cy="120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6">
            <a:alphaModFix/>
          </a:blip>
          <a:srcRect b="0" l="5962" r="0" t="14237"/>
          <a:stretch/>
        </p:blipFill>
        <p:spPr>
          <a:xfrm rot="372837">
            <a:off x="5443638" y="3243550"/>
            <a:ext cx="3196267" cy="11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1152475"/>
            <a:ext cx="557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600">
                <a:solidFill>
                  <a:schemeClr val="dk1"/>
                </a:solidFill>
              </a:rPr>
              <a:t>Na webu si můžete zdarma stáhnout</a:t>
            </a:r>
            <a:endParaRPr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7600">
                <a:solidFill>
                  <a:schemeClr val="dk1"/>
                </a:solidFill>
              </a:rPr>
              <a:t>e-book o Míčkování</a:t>
            </a:r>
            <a:endParaRPr b="1"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600">
                <a:solidFill>
                  <a:schemeClr val="dk1"/>
                </a:solidFill>
              </a:rPr>
              <a:t>• základní principy techniky</a:t>
            </a:r>
            <a:br>
              <a:rPr lang="cs" sz="7600">
                <a:solidFill>
                  <a:schemeClr val="dk1"/>
                </a:solidFill>
              </a:rPr>
            </a:br>
            <a:r>
              <a:rPr lang="cs" sz="7600">
                <a:solidFill>
                  <a:schemeClr val="dk1"/>
                </a:solidFill>
              </a:rPr>
              <a:t>• praktické tipy do domácí praxe</a:t>
            </a:r>
            <a:br>
              <a:rPr lang="cs" sz="7600">
                <a:solidFill>
                  <a:schemeClr val="dk1"/>
                </a:solidFill>
              </a:rPr>
            </a:br>
            <a:r>
              <a:rPr lang="cs" sz="7600">
                <a:solidFill>
                  <a:schemeClr val="dk1"/>
                </a:solidFill>
              </a:rPr>
              <a:t>• jednoduché postupy pro začátek</a:t>
            </a:r>
            <a:endParaRPr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600">
                <a:solidFill>
                  <a:schemeClr val="dk1"/>
                </a:solidFill>
              </a:rPr>
              <a:t>👉 ke stažení na</a:t>
            </a:r>
            <a:br>
              <a:rPr lang="cs" sz="7600">
                <a:solidFill>
                  <a:schemeClr val="dk1"/>
                </a:solidFill>
              </a:rPr>
            </a:br>
            <a:r>
              <a:rPr lang="cs" sz="7600">
                <a:solidFill>
                  <a:schemeClr val="dk1"/>
                </a:solidFill>
              </a:rPr>
              <a:t> </a:t>
            </a:r>
            <a:r>
              <a:rPr b="1" lang="cs" sz="7600">
                <a:solidFill>
                  <a:schemeClr val="dk1"/>
                </a:solidFill>
              </a:rPr>
              <a:t>maserkamirka.cz</a:t>
            </a:r>
            <a:endParaRPr b="1" sz="7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7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674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cs" sz="2400"/>
              <a:t>Dárek pro vás</a:t>
            </a:r>
            <a:endParaRPr sz="2400"/>
          </a:p>
        </p:txBody>
      </p:sp>
      <p:pic>
        <p:nvPicPr>
          <p:cNvPr id="195" name="Google Shape;195;p29" title="Mirka e-book ZDARMA grafika PROMO (25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4067">
            <a:off x="4188975" y="719000"/>
            <a:ext cx="3827225" cy="38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311700" y="1152475"/>
            <a:ext cx="557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02" name="Google Shape;202;p30"/>
          <p:cNvSpPr txBox="1"/>
          <p:nvPr>
            <p:ph type="title"/>
          </p:nvPr>
        </p:nvSpPr>
        <p:spPr>
          <a:xfrm>
            <a:off x="311700" y="2140525"/>
            <a:ext cx="83799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cs" sz="2400"/>
              <a:t>Prostor pro vaše otázky</a:t>
            </a:r>
            <a:endParaRPr b="1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 title="Když pohyb začíná v klidu – míčkování jako návrat k sobě. (6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525" y="-150625"/>
            <a:ext cx="9505050" cy="534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>
            <p:ph idx="1" type="subTitle"/>
          </p:nvPr>
        </p:nvSpPr>
        <p:spPr>
          <a:xfrm>
            <a:off x="3857100" y="2362875"/>
            <a:ext cx="5059500" cy="14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86">
                <a:solidFill>
                  <a:schemeClr val="dk1"/>
                </a:solidFill>
              </a:rPr>
              <a:t>Miroslava Kuprová Stodůlková, DiS.</a:t>
            </a:r>
            <a:endParaRPr b="1" sz="3086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NZZ Ambulantní fyzioterapie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Pořádání odborných kurzů Míčkování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1" title="DSC_0113.JPG"/>
          <p:cNvPicPr preferRelativeResize="0"/>
          <p:nvPr/>
        </p:nvPicPr>
        <p:blipFill rotWithShape="1">
          <a:blip r:embed="rId4">
            <a:alphaModFix/>
          </a:blip>
          <a:srcRect b="0" l="0" r="6621" t="16729"/>
          <a:stretch/>
        </p:blipFill>
        <p:spPr>
          <a:xfrm>
            <a:off x="406625" y="470650"/>
            <a:ext cx="3134074" cy="420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/>
        </p:nvSpPr>
        <p:spPr>
          <a:xfrm>
            <a:off x="-1218650" y="941300"/>
            <a:ext cx="484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1" name="Google Shape;211;p31"/>
          <p:cNvSpPr txBox="1"/>
          <p:nvPr>
            <p:ph type="ctrTitle"/>
          </p:nvPr>
        </p:nvSpPr>
        <p:spPr>
          <a:xfrm>
            <a:off x="3772800" y="1431975"/>
            <a:ext cx="4512000" cy="71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6190"/>
              <a:buNone/>
            </a:pPr>
            <a:r>
              <a:rPr lang="cs" sz="3780"/>
              <a:t>Děkuji za pozornost</a:t>
            </a:r>
            <a:endParaRPr sz="378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57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0">
                <a:solidFill>
                  <a:schemeClr val="dk1"/>
                </a:solidFill>
              </a:rPr>
              <a:t>Miroslava Kuprová Stodůlková, DiS.</a:t>
            </a:r>
            <a:br>
              <a:rPr b="1" lang="cs" sz="1900">
                <a:solidFill>
                  <a:schemeClr val="dk1"/>
                </a:solidFill>
              </a:rPr>
            </a:br>
            <a:r>
              <a:rPr lang="cs" sz="1900">
                <a:solidFill>
                  <a:schemeClr val="dk1"/>
                </a:solidFill>
              </a:rPr>
              <a:t>MaserkaMirka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NZZ Ambulantní fyzioterapie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cs" sz="1900">
                <a:solidFill>
                  <a:schemeClr val="dk1"/>
                </a:solidFill>
              </a:rPr>
              <a:t>Míčkování od roku 2003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cs" sz="1900">
                <a:solidFill>
                  <a:schemeClr val="dk1"/>
                </a:solidFill>
              </a:rPr>
              <a:t>2018 přebírám štafetu od Zdeňky Jebavé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kurzy Míčkování po celé České republice (zdravotní i nezdravotní zařízení, prezenční kurzy i on-line vzdělávání)</a:t>
            </a:r>
            <a:endParaRPr b="1" sz="19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400"/>
              <a:t>Kdo vás dnes provede</a:t>
            </a:r>
            <a:endParaRPr sz="2400"/>
          </a:p>
        </p:txBody>
      </p:sp>
      <p:pic>
        <p:nvPicPr>
          <p:cNvPr id="64" name="Google Shape;64;p14" title="DSC_0113.JPG"/>
          <p:cNvPicPr preferRelativeResize="0"/>
          <p:nvPr/>
        </p:nvPicPr>
        <p:blipFill rotWithShape="1">
          <a:blip r:embed="rId4">
            <a:alphaModFix/>
          </a:blip>
          <a:srcRect b="0" l="0" r="6621" t="16729"/>
          <a:stretch/>
        </p:blipFill>
        <p:spPr>
          <a:xfrm>
            <a:off x="5909850" y="790050"/>
            <a:ext cx="2863125" cy="38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Když pohyb začíná v klidu – míčkování jako návrat k sobě. (1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/>
              <a:t>Zdeňka Jebavá</a:t>
            </a:r>
            <a:endParaRPr b="1" sz="252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autorka Míčkování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narozena 1946 v Liberci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1978 atestace rehabilitace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1986 vznik Míčkování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1988 -1990 výzkumy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1990 - MF jako 21413 a 15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1986 - 2018 rozvoj techniky</a:t>
            </a:r>
            <a:br>
              <a:rPr lang="cs" sz="1900">
                <a:solidFill>
                  <a:schemeClr val="dk1"/>
                </a:solidFill>
              </a:rPr>
            </a:br>
            <a:r>
              <a:rPr lang="cs" sz="1900">
                <a:solidFill>
                  <a:schemeClr val="dk1"/>
                </a:solidFill>
              </a:rPr>
              <a:t>předávání zkušeností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72" name="Google Shape;72;p15" title="zdena-maly-pacien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3175" y="352725"/>
            <a:ext cx="1521749" cy="19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Zdenka-2005-10.jpg"/>
          <p:cNvPicPr preferRelativeResize="0"/>
          <p:nvPr/>
        </p:nvPicPr>
        <p:blipFill rotWithShape="1">
          <a:blip r:embed="rId5">
            <a:alphaModFix/>
          </a:blip>
          <a:srcRect b="29214" l="0" r="0" t="15811"/>
          <a:stretch/>
        </p:blipFill>
        <p:spPr>
          <a:xfrm rot="639416">
            <a:off x="6776170" y="2301656"/>
            <a:ext cx="1591534" cy="19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Mirka e-book ZDARMA grafika PROMO (27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3200" y="1232800"/>
            <a:ext cx="3483699" cy="348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TMT pomocí molitanového míčku (21413) s reflexní odezvou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vytvoření kožní řasy a její hrnutí (koulení/vytírání)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sestavy pro hrudník a záda, krk, obličej,</a:t>
            </a:r>
            <a:br>
              <a:rPr lang="cs" sz="1900">
                <a:solidFill>
                  <a:schemeClr val="dk1"/>
                </a:solidFill>
              </a:rPr>
            </a:br>
            <a:r>
              <a:rPr lang="cs" sz="1900">
                <a:solidFill>
                  <a:schemeClr val="dk1"/>
                </a:solidFill>
              </a:rPr>
              <a:t>bedra, třísla, končetiny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facilitace pomocí míčků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nespecifické mobilizace</a:t>
            </a:r>
            <a:br>
              <a:rPr lang="cs" sz="1900">
                <a:solidFill>
                  <a:schemeClr val="dk1"/>
                </a:solidFill>
              </a:rPr>
            </a:br>
            <a:r>
              <a:rPr lang="cs" sz="1900">
                <a:solidFill>
                  <a:schemeClr val="dk1"/>
                </a:solidFill>
              </a:rPr>
              <a:t>pomocí míčků a overbalu</a:t>
            </a:r>
            <a:br>
              <a:rPr lang="cs" sz="1900">
                <a:solidFill>
                  <a:schemeClr val="dk1"/>
                </a:solidFill>
              </a:rPr>
            </a:br>
            <a:r>
              <a:rPr lang="cs" sz="1900">
                <a:solidFill>
                  <a:schemeClr val="dk1"/>
                </a:solidFill>
              </a:rPr>
              <a:t>(21415)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420"/>
              <a:t>Míčkování - míčková facilitace</a:t>
            </a:r>
            <a:endParaRPr b="1" sz="2420"/>
          </a:p>
        </p:txBody>
      </p:sp>
      <p:pic>
        <p:nvPicPr>
          <p:cNvPr id="82" name="Google Shape;82;p16" title="DSC_0104.JPG"/>
          <p:cNvPicPr preferRelativeResize="0"/>
          <p:nvPr/>
        </p:nvPicPr>
        <p:blipFill rotWithShape="1">
          <a:blip r:embed="rId4">
            <a:alphaModFix/>
          </a:blip>
          <a:srcRect b="0" l="7288" r="25167" t="0"/>
          <a:stretch/>
        </p:blipFill>
        <p:spPr>
          <a:xfrm>
            <a:off x="5832900" y="2203763"/>
            <a:ext cx="1561902" cy="153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DSC_0079.JPG"/>
          <p:cNvPicPr preferRelativeResize="0"/>
          <p:nvPr/>
        </p:nvPicPr>
        <p:blipFill rotWithShape="1">
          <a:blip r:embed="rId5">
            <a:alphaModFix/>
          </a:blip>
          <a:srcRect b="2771" l="19819" r="28822" t="0"/>
          <a:stretch/>
        </p:blipFill>
        <p:spPr>
          <a:xfrm rot="1100213">
            <a:off x="7162749" y="2908951"/>
            <a:ext cx="1561923" cy="196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DSC_0081.JPG"/>
          <p:cNvPicPr preferRelativeResize="0"/>
          <p:nvPr/>
        </p:nvPicPr>
        <p:blipFill rotWithShape="1">
          <a:blip r:embed="rId6">
            <a:alphaModFix/>
          </a:blip>
          <a:srcRect b="22312" l="6902" r="4273" t="31843"/>
          <a:stretch/>
        </p:blipFill>
        <p:spPr>
          <a:xfrm rot="7">
            <a:off x="3752776" y="3102476"/>
            <a:ext cx="1780849" cy="13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6487500" cy="38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M1-12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porézní povrch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každý pacient vlastní míčky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lze prát, desinfikovat (ne aviváž)</a:t>
            </a:r>
            <a:br>
              <a:rPr lang="c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 u="sng">
                <a:solidFill>
                  <a:schemeClr val="hlink"/>
                </a:solidFill>
                <a:hlinkClick r:id="rId4"/>
              </a:rPr>
              <a:t>www.mickovani.cz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e-shopy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lékárny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zdravotní potřeby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400"/>
              <a:t>Míčky</a:t>
            </a:r>
            <a:endParaRPr b="1" sz="2400"/>
          </a:p>
        </p:txBody>
      </p:sp>
      <p:pic>
        <p:nvPicPr>
          <p:cNvPr id="92" name="Google Shape;92;p17" title="Mirka e-book ZDARMA grafika PROMO (26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7975" y="1577700"/>
            <a:ext cx="4126024" cy="442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794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normalizace tonu, zmírnění svalové dysbalance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facilitace NAP a liftu, aktivace HSS vč. bránice a PD, centrace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prohloubení dýchání, zlepšení dechové vlny, zvětšení funkční kapacity plic, zlepšení spirometrie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snížení otoků, bolesti, zlepšení cirkulace krve a lymfy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zlepšení trofiky tkání, prevence dekubitů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zlepšení propriocepce/interocepce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zlepšení psychického rozpoložení pacienta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stimulace imunitního systému, zlepšení funkce vnitřních orgánů přes cestu vertebro-viscerální a reflexně z dermatomů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cs" sz="2400"/>
              <a:t>Účinky Míčkování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 title="Když pohyb začíná v klidu – míčkování jako návrat k sobě. (1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900"/>
              <a:t>ŽENY 	-	DĚTI x DOSPÍVAJÍCÍ x DOSPĚLÍ x SENIOŘI	-	MUŽI</a:t>
            </a:r>
            <a:endParaRPr b="1" sz="1900"/>
          </a:p>
          <a:p>
            <a:pPr indent="45720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cs" sz="1900"/>
              <a:t>Svalové dysbalance</a:t>
            </a:r>
            <a:endParaRPr b="1" i="1" sz="1900"/>
          </a:p>
          <a:p>
            <a:pPr indent="45720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cs" sz="1900"/>
              <a:t>Respirační fyzioterapie			</a:t>
            </a:r>
            <a:endParaRPr b="1" i="1" sz="1900"/>
          </a:p>
          <a:p>
            <a:pPr indent="45720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cs" sz="1900"/>
              <a:t>	Rehabilitace ortopedických pacientů</a:t>
            </a:r>
            <a:endParaRPr b="1" i="1" sz="1900"/>
          </a:p>
          <a:p>
            <a:pPr indent="45720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cs" sz="1900"/>
              <a:t>Rehabilitace neurologických pacientů</a:t>
            </a:r>
            <a:endParaRPr b="1" i="1" sz="1900"/>
          </a:p>
          <a:p>
            <a:pPr indent="45720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cs" sz="1900"/>
              <a:t>Rehabilitace akutní péče (ARO, JIP)</a:t>
            </a:r>
            <a:endParaRPr b="1" i="1" sz="1900"/>
          </a:p>
          <a:p>
            <a:pPr indent="457200" lvl="0" marL="18288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cs" sz="1900"/>
              <a:t>Paliativní péče</a:t>
            </a:r>
            <a:endParaRPr b="1" i="1" sz="1900"/>
          </a:p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420"/>
              <a:t>Uplatnění Míčkování v rehabilitaci</a:t>
            </a:r>
            <a:endParaRPr b="1" sz="2420"/>
          </a:p>
        </p:txBody>
      </p:sp>
      <p:sp>
        <p:nvSpPr>
          <p:cNvPr id="107" name="Google Shape;107;p19"/>
          <p:cNvSpPr txBox="1"/>
          <p:nvPr/>
        </p:nvSpPr>
        <p:spPr>
          <a:xfrm flipH="1" rot="-5400000">
            <a:off x="-29000" y="2337179"/>
            <a:ext cx="2719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FYZIOTERAPIE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x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ERGOTERAPIE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 flipH="1" rot="5400000">
            <a:off x="6078575" y="2310175"/>
            <a:ext cx="2948700" cy="15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AMBULANTNÍ PÉČE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x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LŮŽKOVÁ PÉČE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 title="Když pohyb začíná v klidu – míčkování jako návrat k sobě.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769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cs" sz="1900">
                <a:solidFill>
                  <a:schemeClr val="dk1"/>
                </a:solidFill>
              </a:rPr>
              <a:t>intenzita </a:t>
            </a:r>
            <a:r>
              <a:rPr lang="cs" sz="1900">
                <a:solidFill>
                  <a:schemeClr val="dk1"/>
                </a:solidFill>
              </a:rPr>
              <a:t>- jemné, </a:t>
            </a:r>
            <a:r>
              <a:rPr b="1" lang="cs" sz="1900">
                <a:solidFill>
                  <a:schemeClr val="dk1"/>
                </a:solidFill>
              </a:rPr>
              <a:t>bezbolestné </a:t>
            </a:r>
            <a:r>
              <a:rPr lang="cs" sz="1900">
                <a:solidFill>
                  <a:schemeClr val="dk1"/>
                </a:solidFill>
              </a:rPr>
              <a:t>bez ohledu na to, v jaké vrstvě tkání se pohybujeme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cs" sz="1900">
                <a:solidFill>
                  <a:schemeClr val="dk1"/>
                </a:solidFill>
              </a:rPr>
              <a:t>hloubka </a:t>
            </a:r>
            <a:r>
              <a:rPr lang="cs" sz="1900">
                <a:solidFill>
                  <a:schemeClr val="dk1"/>
                </a:solidFill>
              </a:rPr>
              <a:t>- začneme povrchově v kůži a podkoží (kožní řasa), můžeme ale prostoupit až do hloubky tkání (fascie, svaly, šlachy, viscerální orgány vč. závěsných systémů)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cs" sz="1900">
                <a:solidFill>
                  <a:schemeClr val="dk1"/>
                </a:solidFill>
              </a:rPr>
              <a:t>směr </a:t>
            </a:r>
            <a:r>
              <a:rPr lang="cs" sz="1900">
                <a:solidFill>
                  <a:schemeClr val="dk1"/>
                </a:solidFill>
              </a:rPr>
              <a:t>- facilitačně + antiedematózně (proximálně), inhibičně (distálně)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cs" sz="1900">
                <a:solidFill>
                  <a:schemeClr val="dk1"/>
                </a:solidFill>
              </a:rPr>
              <a:t>rychlost </a:t>
            </a:r>
            <a:r>
              <a:rPr lang="cs" sz="1900">
                <a:solidFill>
                  <a:schemeClr val="dk1"/>
                </a:solidFill>
              </a:rPr>
              <a:t>- facilitačně (rychlejší tempo), inhibičně (pomalejší tempo)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400"/>
              <a:t>Intenzita - hloubka - směr - rychlost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title="Když pohyb začíná v klidu – míčkování jako návrat k sobě. (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68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epikondylitidy, syndrom karpálního tunelu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patní ostruhy (plantární fascitidy, decentrace calcanea)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artrosy a artritidy revmatoidní/nerevmatoidní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dysplazie kloubů, čéšky, Osgood-Schlatter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ASK (menisektomie, sutury, drobné plastiky, debridement…)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TEP (kyčle, kolena, vyjímečně ramena či jiné klouby)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plastiky vazů (LCA) a další operativa na otevřeném koleni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úrazy, další operativa pohybového aparátu plánovaná či poúrazová(achilovky), Sudeckova (algo)dystrofie (KRBS)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s" sz="1900">
                <a:solidFill>
                  <a:schemeClr val="dk1"/>
                </a:solidFill>
              </a:rPr>
              <a:t>přetrvávající obtíže měkkých tkání po chirurgických zákrocích (vč. stomatoch)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/>
              <a:t>Rehabilitace ortopedických pacientů</a:t>
            </a:r>
            <a:endParaRPr b="1" sz="2400"/>
          </a:p>
        </p:txBody>
      </p:sp>
      <p:pic>
        <p:nvPicPr>
          <p:cNvPr id="123" name="Google Shape;123;p21" title="IMG_20240720_194020.jpg"/>
          <p:cNvPicPr preferRelativeResize="0"/>
          <p:nvPr/>
        </p:nvPicPr>
        <p:blipFill rotWithShape="1">
          <a:blip r:embed="rId4">
            <a:alphaModFix/>
          </a:blip>
          <a:srcRect b="44398" l="0" r="0" t="0"/>
          <a:stretch/>
        </p:blipFill>
        <p:spPr>
          <a:xfrm rot="-1386351">
            <a:off x="6971612" y="560414"/>
            <a:ext cx="1684324" cy="208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